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1" r:id="rId4"/>
    <p:sldId id="259" r:id="rId5"/>
    <p:sldId id="258"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46"/>
    <p:restoredTop sz="94518"/>
  </p:normalViewPr>
  <p:slideViewPr>
    <p:cSldViewPr snapToGrid="0" snapToObjects="1">
      <p:cViewPr varScale="1">
        <p:scale>
          <a:sx n="97" d="100"/>
          <a:sy n="97" d="100"/>
        </p:scale>
        <p:origin x="112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FEFA-6D83-F644-ADF7-B110CB6300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3EE4C4-A2D3-B547-89BB-575A0ACC7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05DC49-0297-9A4D-811E-E1406E168625}"/>
              </a:ext>
            </a:extLst>
          </p:cNvPr>
          <p:cNvSpPr>
            <a:spLocks noGrp="1"/>
          </p:cNvSpPr>
          <p:nvPr>
            <p:ph type="dt" sz="half" idx="10"/>
          </p:nvPr>
        </p:nvSpPr>
        <p:spPr/>
        <p:txBody>
          <a:bodyPr/>
          <a:lstStyle/>
          <a:p>
            <a:fld id="{0901E26F-1A22-3043-BB0F-9EF6B9309FD1}" type="datetimeFigureOut">
              <a:rPr lang="en-US" smtClean="0"/>
              <a:t>7/17/19</a:t>
            </a:fld>
            <a:endParaRPr lang="en-US"/>
          </a:p>
        </p:txBody>
      </p:sp>
      <p:sp>
        <p:nvSpPr>
          <p:cNvPr id="5" name="Footer Placeholder 4">
            <a:extLst>
              <a:ext uri="{FF2B5EF4-FFF2-40B4-BE49-F238E27FC236}">
                <a16:creationId xmlns:a16="http://schemas.microsoft.com/office/drawing/2014/main" id="{84769163-3607-FC4E-BC41-11A6391FE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2ED30-0675-2843-A05D-42310EE264B9}"/>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863821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CB4B-0FD5-C240-8C79-2660983BCC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33A554-B7AC-A54A-A9D6-D39ACCF0B7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4D2C4-2F38-F444-9BEF-B5C1A4FAAA31}"/>
              </a:ext>
            </a:extLst>
          </p:cNvPr>
          <p:cNvSpPr>
            <a:spLocks noGrp="1"/>
          </p:cNvSpPr>
          <p:nvPr>
            <p:ph type="dt" sz="half" idx="10"/>
          </p:nvPr>
        </p:nvSpPr>
        <p:spPr/>
        <p:txBody>
          <a:bodyPr/>
          <a:lstStyle/>
          <a:p>
            <a:fld id="{0901E26F-1A22-3043-BB0F-9EF6B9309FD1}" type="datetimeFigureOut">
              <a:rPr lang="en-US" smtClean="0"/>
              <a:t>7/17/19</a:t>
            </a:fld>
            <a:endParaRPr lang="en-US"/>
          </a:p>
        </p:txBody>
      </p:sp>
      <p:sp>
        <p:nvSpPr>
          <p:cNvPr id="5" name="Footer Placeholder 4">
            <a:extLst>
              <a:ext uri="{FF2B5EF4-FFF2-40B4-BE49-F238E27FC236}">
                <a16:creationId xmlns:a16="http://schemas.microsoft.com/office/drawing/2014/main" id="{652DD53F-9A50-AF42-BF8B-8A18B9B97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8D6AD-86C7-A04B-9F63-B2C97BD71AB3}"/>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180442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3D5CB2-9526-0042-AE73-CA46F00052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9E2F01-7A99-EA46-B820-8F1F5648DC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51F68-3CB0-0945-B94F-23B974273EDC}"/>
              </a:ext>
            </a:extLst>
          </p:cNvPr>
          <p:cNvSpPr>
            <a:spLocks noGrp="1"/>
          </p:cNvSpPr>
          <p:nvPr>
            <p:ph type="dt" sz="half" idx="10"/>
          </p:nvPr>
        </p:nvSpPr>
        <p:spPr/>
        <p:txBody>
          <a:bodyPr/>
          <a:lstStyle/>
          <a:p>
            <a:fld id="{0901E26F-1A22-3043-BB0F-9EF6B9309FD1}" type="datetimeFigureOut">
              <a:rPr lang="en-US" smtClean="0"/>
              <a:t>7/17/19</a:t>
            </a:fld>
            <a:endParaRPr lang="en-US"/>
          </a:p>
        </p:txBody>
      </p:sp>
      <p:sp>
        <p:nvSpPr>
          <p:cNvPr id="5" name="Footer Placeholder 4">
            <a:extLst>
              <a:ext uri="{FF2B5EF4-FFF2-40B4-BE49-F238E27FC236}">
                <a16:creationId xmlns:a16="http://schemas.microsoft.com/office/drawing/2014/main" id="{E5C0D375-2034-5A42-9196-F5C7BDBE0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FA80A-5D2F-3042-95EB-DD08E84A00A1}"/>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156734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EC44-B37F-CF4A-96F0-119A593FB5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B7164-FC6C-504C-89FD-D3788A71BD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C4840-578B-8948-8E1D-788FCBCB8884}"/>
              </a:ext>
            </a:extLst>
          </p:cNvPr>
          <p:cNvSpPr>
            <a:spLocks noGrp="1"/>
          </p:cNvSpPr>
          <p:nvPr>
            <p:ph type="dt" sz="half" idx="10"/>
          </p:nvPr>
        </p:nvSpPr>
        <p:spPr/>
        <p:txBody>
          <a:bodyPr/>
          <a:lstStyle/>
          <a:p>
            <a:fld id="{0901E26F-1A22-3043-BB0F-9EF6B9309FD1}" type="datetimeFigureOut">
              <a:rPr lang="en-US" smtClean="0"/>
              <a:t>7/17/19</a:t>
            </a:fld>
            <a:endParaRPr lang="en-US"/>
          </a:p>
        </p:txBody>
      </p:sp>
      <p:sp>
        <p:nvSpPr>
          <p:cNvPr id="5" name="Footer Placeholder 4">
            <a:extLst>
              <a:ext uri="{FF2B5EF4-FFF2-40B4-BE49-F238E27FC236}">
                <a16:creationId xmlns:a16="http://schemas.microsoft.com/office/drawing/2014/main" id="{8CEADC41-551C-A541-BE6C-B6B20B1E5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5BE6C-B497-FA43-8637-2BDA41D978FF}"/>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248354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61479-67D2-F84C-ABF5-584AC5C1AC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2559C0-4FA6-6F46-8769-C25192378D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03EC03-E2A0-5144-AA1D-7892C31548C0}"/>
              </a:ext>
            </a:extLst>
          </p:cNvPr>
          <p:cNvSpPr>
            <a:spLocks noGrp="1"/>
          </p:cNvSpPr>
          <p:nvPr>
            <p:ph type="dt" sz="half" idx="10"/>
          </p:nvPr>
        </p:nvSpPr>
        <p:spPr/>
        <p:txBody>
          <a:bodyPr/>
          <a:lstStyle/>
          <a:p>
            <a:fld id="{0901E26F-1A22-3043-BB0F-9EF6B9309FD1}" type="datetimeFigureOut">
              <a:rPr lang="en-US" smtClean="0"/>
              <a:t>7/17/19</a:t>
            </a:fld>
            <a:endParaRPr lang="en-US"/>
          </a:p>
        </p:txBody>
      </p:sp>
      <p:sp>
        <p:nvSpPr>
          <p:cNvPr id="5" name="Footer Placeholder 4">
            <a:extLst>
              <a:ext uri="{FF2B5EF4-FFF2-40B4-BE49-F238E27FC236}">
                <a16:creationId xmlns:a16="http://schemas.microsoft.com/office/drawing/2014/main" id="{DA85981F-2348-0A49-AB66-F7EBFE782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39EAB-F04D-F944-8150-EAAB0D504D89}"/>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22967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56CA-3B7D-CF48-8657-546ABC25BD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FB7255-0F7E-094E-814B-1C0F9A4066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A1C7E0-F201-FA42-B9B1-20E52EAD76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F63B37-5429-7F4D-9A9A-2005BECE2042}"/>
              </a:ext>
            </a:extLst>
          </p:cNvPr>
          <p:cNvSpPr>
            <a:spLocks noGrp="1"/>
          </p:cNvSpPr>
          <p:nvPr>
            <p:ph type="dt" sz="half" idx="10"/>
          </p:nvPr>
        </p:nvSpPr>
        <p:spPr/>
        <p:txBody>
          <a:bodyPr/>
          <a:lstStyle/>
          <a:p>
            <a:fld id="{0901E26F-1A22-3043-BB0F-9EF6B9309FD1}" type="datetimeFigureOut">
              <a:rPr lang="en-US" smtClean="0"/>
              <a:t>7/17/19</a:t>
            </a:fld>
            <a:endParaRPr lang="en-US"/>
          </a:p>
        </p:txBody>
      </p:sp>
      <p:sp>
        <p:nvSpPr>
          <p:cNvPr id="6" name="Footer Placeholder 5">
            <a:extLst>
              <a:ext uri="{FF2B5EF4-FFF2-40B4-BE49-F238E27FC236}">
                <a16:creationId xmlns:a16="http://schemas.microsoft.com/office/drawing/2014/main" id="{4D60C7E8-5BB2-8745-B730-F89ECC967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FD966-9842-CE4A-A3AD-F33E6B35B20A}"/>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101604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0F5E-0C09-A349-95D0-672FEE615D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E3D024-77A9-3D4F-874C-3CC126F02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602912-962D-2145-8DEA-34448E08DD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D12359-5ACD-0941-AA4F-B2CAFCD9B7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B1CBD0-02A9-9B40-BF6E-B669CD8184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3AAE18-13EC-7341-8046-8B2636C01800}"/>
              </a:ext>
            </a:extLst>
          </p:cNvPr>
          <p:cNvSpPr>
            <a:spLocks noGrp="1"/>
          </p:cNvSpPr>
          <p:nvPr>
            <p:ph type="dt" sz="half" idx="10"/>
          </p:nvPr>
        </p:nvSpPr>
        <p:spPr/>
        <p:txBody>
          <a:bodyPr/>
          <a:lstStyle/>
          <a:p>
            <a:fld id="{0901E26F-1A22-3043-BB0F-9EF6B9309FD1}" type="datetimeFigureOut">
              <a:rPr lang="en-US" smtClean="0"/>
              <a:t>7/17/19</a:t>
            </a:fld>
            <a:endParaRPr lang="en-US"/>
          </a:p>
        </p:txBody>
      </p:sp>
      <p:sp>
        <p:nvSpPr>
          <p:cNvPr id="8" name="Footer Placeholder 7">
            <a:extLst>
              <a:ext uri="{FF2B5EF4-FFF2-40B4-BE49-F238E27FC236}">
                <a16:creationId xmlns:a16="http://schemas.microsoft.com/office/drawing/2014/main" id="{B5226319-B78A-7A4D-A55E-850A6C614D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B72303-D4C2-2B4A-8C8E-A7174F937AB2}"/>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89405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4264-C1B6-6E49-8D89-27FA9C8323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67E4E-4CCB-C643-ADF8-0F68E734EB99}"/>
              </a:ext>
            </a:extLst>
          </p:cNvPr>
          <p:cNvSpPr>
            <a:spLocks noGrp="1"/>
          </p:cNvSpPr>
          <p:nvPr>
            <p:ph type="dt" sz="half" idx="10"/>
          </p:nvPr>
        </p:nvSpPr>
        <p:spPr/>
        <p:txBody>
          <a:bodyPr/>
          <a:lstStyle/>
          <a:p>
            <a:fld id="{0901E26F-1A22-3043-BB0F-9EF6B9309FD1}" type="datetimeFigureOut">
              <a:rPr lang="en-US" smtClean="0"/>
              <a:t>7/17/19</a:t>
            </a:fld>
            <a:endParaRPr lang="en-US"/>
          </a:p>
        </p:txBody>
      </p:sp>
      <p:sp>
        <p:nvSpPr>
          <p:cNvPr id="4" name="Footer Placeholder 3">
            <a:extLst>
              <a:ext uri="{FF2B5EF4-FFF2-40B4-BE49-F238E27FC236}">
                <a16:creationId xmlns:a16="http://schemas.microsoft.com/office/drawing/2014/main" id="{E98181B4-244E-CF4F-AA9D-41BB0959C4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06C10C-1538-DA49-B2B7-E7D394B73D69}"/>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61398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F8721-44A9-F446-8275-261371405A09}"/>
              </a:ext>
            </a:extLst>
          </p:cNvPr>
          <p:cNvSpPr>
            <a:spLocks noGrp="1"/>
          </p:cNvSpPr>
          <p:nvPr>
            <p:ph type="dt" sz="half" idx="10"/>
          </p:nvPr>
        </p:nvSpPr>
        <p:spPr/>
        <p:txBody>
          <a:bodyPr/>
          <a:lstStyle/>
          <a:p>
            <a:fld id="{0901E26F-1A22-3043-BB0F-9EF6B9309FD1}" type="datetimeFigureOut">
              <a:rPr lang="en-US" smtClean="0"/>
              <a:t>7/17/19</a:t>
            </a:fld>
            <a:endParaRPr lang="en-US"/>
          </a:p>
        </p:txBody>
      </p:sp>
      <p:sp>
        <p:nvSpPr>
          <p:cNvPr id="3" name="Footer Placeholder 2">
            <a:extLst>
              <a:ext uri="{FF2B5EF4-FFF2-40B4-BE49-F238E27FC236}">
                <a16:creationId xmlns:a16="http://schemas.microsoft.com/office/drawing/2014/main" id="{04EBA415-E91F-2747-BB1F-B3FE8384CB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99B9B5-33A6-294D-B6D5-7306A15EF137}"/>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404576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F470-64F4-EF40-958F-09A3B4136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85016C-5505-7045-9E2C-5757F49729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7FBDC-4228-F940-996E-6D0649C16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CCB721-AC1D-B043-B9E7-764B2626E479}"/>
              </a:ext>
            </a:extLst>
          </p:cNvPr>
          <p:cNvSpPr>
            <a:spLocks noGrp="1"/>
          </p:cNvSpPr>
          <p:nvPr>
            <p:ph type="dt" sz="half" idx="10"/>
          </p:nvPr>
        </p:nvSpPr>
        <p:spPr/>
        <p:txBody>
          <a:bodyPr/>
          <a:lstStyle/>
          <a:p>
            <a:fld id="{0901E26F-1A22-3043-BB0F-9EF6B9309FD1}" type="datetimeFigureOut">
              <a:rPr lang="en-US" smtClean="0"/>
              <a:t>7/17/19</a:t>
            </a:fld>
            <a:endParaRPr lang="en-US"/>
          </a:p>
        </p:txBody>
      </p:sp>
      <p:sp>
        <p:nvSpPr>
          <p:cNvPr id="6" name="Footer Placeholder 5">
            <a:extLst>
              <a:ext uri="{FF2B5EF4-FFF2-40B4-BE49-F238E27FC236}">
                <a16:creationId xmlns:a16="http://schemas.microsoft.com/office/drawing/2014/main" id="{2948C668-688C-3044-A7E6-7D303CF0A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B44BE-DC31-9347-B359-387A516A2293}"/>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814313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1417-5ECD-A54A-BB8E-6990E88BFE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A65E3D-9DED-F74F-84E0-73E7C5C46A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2A907-A5CB-484C-96D9-FEF90CF79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7F203D-9B0C-9C4B-BD92-044FAF47CBC3}"/>
              </a:ext>
            </a:extLst>
          </p:cNvPr>
          <p:cNvSpPr>
            <a:spLocks noGrp="1"/>
          </p:cNvSpPr>
          <p:nvPr>
            <p:ph type="dt" sz="half" idx="10"/>
          </p:nvPr>
        </p:nvSpPr>
        <p:spPr/>
        <p:txBody>
          <a:bodyPr/>
          <a:lstStyle/>
          <a:p>
            <a:fld id="{0901E26F-1A22-3043-BB0F-9EF6B9309FD1}" type="datetimeFigureOut">
              <a:rPr lang="en-US" smtClean="0"/>
              <a:t>7/17/19</a:t>
            </a:fld>
            <a:endParaRPr lang="en-US"/>
          </a:p>
        </p:txBody>
      </p:sp>
      <p:sp>
        <p:nvSpPr>
          <p:cNvPr id="6" name="Footer Placeholder 5">
            <a:extLst>
              <a:ext uri="{FF2B5EF4-FFF2-40B4-BE49-F238E27FC236}">
                <a16:creationId xmlns:a16="http://schemas.microsoft.com/office/drawing/2014/main" id="{DAB18B05-DD73-CA40-96A3-05A78251E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FA02F3-980B-004B-9A51-8236BAF76A3B}"/>
              </a:ext>
            </a:extLst>
          </p:cNvPr>
          <p:cNvSpPr>
            <a:spLocks noGrp="1"/>
          </p:cNvSpPr>
          <p:nvPr>
            <p:ph type="sldNum" sz="quarter" idx="12"/>
          </p:nvPr>
        </p:nvSpPr>
        <p:spPr/>
        <p:txBody>
          <a:bodyPr/>
          <a:lstStyle/>
          <a:p>
            <a:fld id="{439A2CD1-1E9F-6E44-B084-BA7A087717E2}" type="slidenum">
              <a:rPr lang="en-US" smtClean="0"/>
              <a:t>‹#›</a:t>
            </a:fld>
            <a:endParaRPr lang="en-US"/>
          </a:p>
        </p:txBody>
      </p:sp>
    </p:spTree>
    <p:extLst>
      <p:ext uri="{BB962C8B-B14F-4D97-AF65-F5344CB8AC3E}">
        <p14:creationId xmlns:p14="http://schemas.microsoft.com/office/powerpoint/2010/main" val="163934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582181-E758-C747-9D7C-0599B6A464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9F9C9F-3EA7-1244-8D4B-E8129FD59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DFABD-654F-F94D-9420-5C51C49F2F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1E26F-1A22-3043-BB0F-9EF6B9309FD1}" type="datetimeFigureOut">
              <a:rPr lang="en-US" smtClean="0"/>
              <a:t>7/17/19</a:t>
            </a:fld>
            <a:endParaRPr lang="en-US"/>
          </a:p>
        </p:txBody>
      </p:sp>
      <p:sp>
        <p:nvSpPr>
          <p:cNvPr id="5" name="Footer Placeholder 4">
            <a:extLst>
              <a:ext uri="{FF2B5EF4-FFF2-40B4-BE49-F238E27FC236}">
                <a16:creationId xmlns:a16="http://schemas.microsoft.com/office/drawing/2014/main" id="{6F9B5C69-4059-4D44-AFBF-A1FBA61FB3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D4E9B4-C551-064D-A838-4CF4A07C45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A2CD1-1E9F-6E44-B084-BA7A087717E2}" type="slidenum">
              <a:rPr lang="en-US" smtClean="0"/>
              <a:t>‹#›</a:t>
            </a:fld>
            <a:endParaRPr lang="en-US"/>
          </a:p>
        </p:txBody>
      </p:sp>
    </p:spTree>
    <p:extLst>
      <p:ext uri="{BB962C8B-B14F-4D97-AF65-F5344CB8AC3E}">
        <p14:creationId xmlns:p14="http://schemas.microsoft.com/office/powerpoint/2010/main" val="359758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1458685" y="103460"/>
            <a:ext cx="9292046" cy="654186"/>
          </a:xfrm>
          <a:solidFill>
            <a:schemeClr val="bg1"/>
          </a:solidFill>
        </p:spPr>
        <p:txBody>
          <a:bodyPr>
            <a:normAutofit fontScale="90000"/>
          </a:bodyPr>
          <a:lstStyle/>
          <a:p>
            <a:r>
              <a:rPr lang="en-US" sz="4000" b="1" dirty="0"/>
              <a:t>Evolutionary Observations on  Political Legitimacy</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313509" y="1005840"/>
            <a:ext cx="11639005" cy="4911634"/>
          </a:xfrm>
          <a:solidFill>
            <a:schemeClr val="bg1"/>
          </a:solidFill>
        </p:spPr>
        <p:txBody>
          <a:bodyPr/>
          <a:lstStyle/>
          <a:p>
            <a:r>
              <a:rPr lang="en-US" dirty="0"/>
              <a:t> </a:t>
            </a:r>
          </a:p>
        </p:txBody>
      </p:sp>
      <p:pic>
        <p:nvPicPr>
          <p:cNvPr id="5" name="Picture 4">
            <a:extLst>
              <a:ext uri="{FF2B5EF4-FFF2-40B4-BE49-F238E27FC236}">
                <a16:creationId xmlns:a16="http://schemas.microsoft.com/office/drawing/2014/main" id="{1E563BEF-EDD8-D54B-9DF6-88C65A879642}"/>
              </a:ext>
            </a:extLst>
          </p:cNvPr>
          <p:cNvPicPr>
            <a:picLocks noChangeAspect="1"/>
          </p:cNvPicPr>
          <p:nvPr/>
        </p:nvPicPr>
        <p:blipFill>
          <a:blip r:embed="rId2"/>
          <a:stretch>
            <a:fillRect/>
          </a:stretch>
        </p:blipFill>
        <p:spPr>
          <a:xfrm>
            <a:off x="438150" y="1238250"/>
            <a:ext cx="11292296" cy="4381500"/>
          </a:xfrm>
          <a:prstGeom prst="rect">
            <a:avLst/>
          </a:prstGeom>
        </p:spPr>
      </p:pic>
    </p:spTree>
    <p:extLst>
      <p:ext uri="{BB962C8B-B14F-4D97-AF65-F5344CB8AC3E}">
        <p14:creationId xmlns:p14="http://schemas.microsoft.com/office/powerpoint/2010/main" val="147022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2699468" y="225287"/>
            <a:ext cx="6533322" cy="609600"/>
          </a:xfrm>
          <a:solidFill>
            <a:schemeClr val="bg1"/>
          </a:solidFill>
        </p:spPr>
        <p:txBody>
          <a:bodyPr>
            <a:normAutofit fontScale="90000"/>
          </a:bodyPr>
          <a:lstStyle/>
          <a:p>
            <a:r>
              <a:rPr lang="en-US" sz="4000" b="1" dirty="0"/>
              <a:t>Affirming Political Legitimacy - 01</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2454302" y="940904"/>
            <a:ext cx="7023653" cy="5632174"/>
          </a:xfrm>
          <a:solidFill>
            <a:schemeClr val="bg1"/>
          </a:solidFill>
        </p:spPr>
        <p:txBody>
          <a:bodyPr/>
          <a:lstStyle/>
          <a:p>
            <a:r>
              <a:rPr lang="en-US" dirty="0"/>
              <a:t> </a:t>
            </a:r>
          </a:p>
        </p:txBody>
      </p:sp>
      <p:pic>
        <p:nvPicPr>
          <p:cNvPr id="5" name="Picture 4">
            <a:extLst>
              <a:ext uri="{FF2B5EF4-FFF2-40B4-BE49-F238E27FC236}">
                <a16:creationId xmlns:a16="http://schemas.microsoft.com/office/drawing/2014/main" id="{3E3F4B5A-F7E7-114F-99D4-20F226017278}"/>
              </a:ext>
            </a:extLst>
          </p:cNvPr>
          <p:cNvPicPr>
            <a:picLocks noChangeAspect="1"/>
          </p:cNvPicPr>
          <p:nvPr/>
        </p:nvPicPr>
        <p:blipFill>
          <a:blip r:embed="rId2"/>
          <a:stretch>
            <a:fillRect/>
          </a:stretch>
        </p:blipFill>
        <p:spPr>
          <a:xfrm>
            <a:off x="2648446" y="1046921"/>
            <a:ext cx="6635364" cy="5420140"/>
          </a:xfrm>
          <a:prstGeom prst="rect">
            <a:avLst/>
          </a:prstGeom>
        </p:spPr>
      </p:pic>
    </p:spTree>
    <p:extLst>
      <p:ext uri="{BB962C8B-B14F-4D97-AF65-F5344CB8AC3E}">
        <p14:creationId xmlns:p14="http://schemas.microsoft.com/office/powerpoint/2010/main" val="2997219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2835965" y="204646"/>
            <a:ext cx="6321287" cy="613672"/>
          </a:xfrm>
          <a:solidFill>
            <a:schemeClr val="bg1"/>
          </a:solidFill>
        </p:spPr>
        <p:txBody>
          <a:bodyPr>
            <a:normAutofit fontScale="90000"/>
          </a:bodyPr>
          <a:lstStyle/>
          <a:p>
            <a:r>
              <a:rPr lang="en-US" sz="4000" b="1" dirty="0"/>
              <a:t>Affirming Political Legitimacy - 02</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2292627" y="951602"/>
            <a:ext cx="7593496" cy="5634727"/>
          </a:xfrm>
          <a:solidFill>
            <a:schemeClr val="bg1"/>
          </a:solidFill>
        </p:spPr>
        <p:txBody>
          <a:bodyPr/>
          <a:lstStyle/>
          <a:p>
            <a:r>
              <a:rPr lang="en-US" dirty="0"/>
              <a:t> </a:t>
            </a:r>
          </a:p>
        </p:txBody>
      </p:sp>
      <p:pic>
        <p:nvPicPr>
          <p:cNvPr id="5" name="Picture 4">
            <a:extLst>
              <a:ext uri="{FF2B5EF4-FFF2-40B4-BE49-F238E27FC236}">
                <a16:creationId xmlns:a16="http://schemas.microsoft.com/office/drawing/2014/main" id="{4B9AD372-5D9F-DA4B-ADD9-B92DF2FA28C5}"/>
              </a:ext>
            </a:extLst>
          </p:cNvPr>
          <p:cNvPicPr>
            <a:picLocks noChangeAspect="1"/>
          </p:cNvPicPr>
          <p:nvPr/>
        </p:nvPicPr>
        <p:blipFill>
          <a:blip r:embed="rId2"/>
          <a:stretch>
            <a:fillRect/>
          </a:stretch>
        </p:blipFill>
        <p:spPr>
          <a:xfrm>
            <a:off x="2521087" y="1120569"/>
            <a:ext cx="7202833" cy="5296791"/>
          </a:xfrm>
          <a:prstGeom prst="rect">
            <a:avLst/>
          </a:prstGeom>
        </p:spPr>
      </p:pic>
    </p:spTree>
    <p:extLst>
      <p:ext uri="{BB962C8B-B14F-4D97-AF65-F5344CB8AC3E}">
        <p14:creationId xmlns:p14="http://schemas.microsoft.com/office/powerpoint/2010/main" val="3936426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2862469" y="115198"/>
            <a:ext cx="6467061" cy="587167"/>
          </a:xfrm>
          <a:solidFill>
            <a:schemeClr val="bg1"/>
          </a:solidFill>
        </p:spPr>
        <p:txBody>
          <a:bodyPr>
            <a:normAutofit fontScale="90000"/>
          </a:bodyPr>
          <a:lstStyle/>
          <a:p>
            <a:r>
              <a:rPr lang="en-US" sz="4000" b="1" dirty="0"/>
              <a:t>Affirming Political Legitimacy - 03</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2372139" y="901147"/>
            <a:ext cx="7460974" cy="5711687"/>
          </a:xfrm>
          <a:solidFill>
            <a:schemeClr val="bg1"/>
          </a:solidFill>
        </p:spPr>
        <p:txBody>
          <a:bodyPr/>
          <a:lstStyle/>
          <a:p>
            <a:r>
              <a:rPr lang="en-US" dirty="0"/>
              <a:t> </a:t>
            </a:r>
          </a:p>
        </p:txBody>
      </p:sp>
      <p:pic>
        <p:nvPicPr>
          <p:cNvPr id="5" name="Picture 4">
            <a:extLst>
              <a:ext uri="{FF2B5EF4-FFF2-40B4-BE49-F238E27FC236}">
                <a16:creationId xmlns:a16="http://schemas.microsoft.com/office/drawing/2014/main" id="{741FF7FA-29CD-1A41-A533-C65CDFD7FDA1}"/>
              </a:ext>
            </a:extLst>
          </p:cNvPr>
          <p:cNvPicPr>
            <a:picLocks noChangeAspect="1"/>
          </p:cNvPicPr>
          <p:nvPr/>
        </p:nvPicPr>
        <p:blipFill>
          <a:blip r:embed="rId2"/>
          <a:stretch>
            <a:fillRect/>
          </a:stretch>
        </p:blipFill>
        <p:spPr>
          <a:xfrm>
            <a:off x="2574329" y="1058138"/>
            <a:ext cx="7139514" cy="5422175"/>
          </a:xfrm>
          <a:prstGeom prst="rect">
            <a:avLst/>
          </a:prstGeom>
        </p:spPr>
      </p:pic>
    </p:spTree>
    <p:extLst>
      <p:ext uri="{BB962C8B-B14F-4D97-AF65-F5344CB8AC3E}">
        <p14:creationId xmlns:p14="http://schemas.microsoft.com/office/powerpoint/2010/main" val="676138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2822713" y="115198"/>
            <a:ext cx="6414052" cy="600420"/>
          </a:xfrm>
          <a:solidFill>
            <a:schemeClr val="bg1"/>
          </a:solidFill>
        </p:spPr>
        <p:txBody>
          <a:bodyPr>
            <a:normAutofit fontScale="90000"/>
          </a:bodyPr>
          <a:lstStyle/>
          <a:p>
            <a:r>
              <a:rPr lang="en-US" sz="4000" b="1" dirty="0"/>
              <a:t>Affirming Political Legitimacy - 04</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2345635" y="845586"/>
            <a:ext cx="7341704" cy="5833510"/>
          </a:xfrm>
          <a:solidFill>
            <a:schemeClr val="bg1"/>
          </a:solidFill>
        </p:spPr>
        <p:txBody>
          <a:bodyPr/>
          <a:lstStyle/>
          <a:p>
            <a:r>
              <a:rPr lang="en-US" dirty="0"/>
              <a:t> </a:t>
            </a:r>
          </a:p>
        </p:txBody>
      </p:sp>
      <p:pic>
        <p:nvPicPr>
          <p:cNvPr id="5" name="Picture 4">
            <a:extLst>
              <a:ext uri="{FF2B5EF4-FFF2-40B4-BE49-F238E27FC236}">
                <a16:creationId xmlns:a16="http://schemas.microsoft.com/office/drawing/2014/main" id="{92941E0B-1E39-2F41-8D78-AB7FDEC3CFB7}"/>
              </a:ext>
            </a:extLst>
          </p:cNvPr>
          <p:cNvPicPr>
            <a:picLocks noChangeAspect="1"/>
          </p:cNvPicPr>
          <p:nvPr/>
        </p:nvPicPr>
        <p:blipFill>
          <a:blip r:embed="rId2"/>
          <a:stretch>
            <a:fillRect/>
          </a:stretch>
        </p:blipFill>
        <p:spPr>
          <a:xfrm>
            <a:off x="2507708" y="940906"/>
            <a:ext cx="7044062" cy="5632172"/>
          </a:xfrm>
          <a:prstGeom prst="rect">
            <a:avLst/>
          </a:prstGeom>
        </p:spPr>
      </p:pic>
    </p:spTree>
    <p:extLst>
      <p:ext uri="{BB962C8B-B14F-4D97-AF65-F5344CB8AC3E}">
        <p14:creationId xmlns:p14="http://schemas.microsoft.com/office/powerpoint/2010/main" val="408402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1298713" y="128450"/>
            <a:ext cx="9607825" cy="653428"/>
          </a:xfrm>
          <a:solidFill>
            <a:schemeClr val="bg1"/>
          </a:solidFill>
        </p:spPr>
        <p:txBody>
          <a:bodyPr>
            <a:normAutofit fontScale="90000"/>
          </a:bodyPr>
          <a:lstStyle/>
          <a:p>
            <a:r>
              <a:rPr lang="en-US" dirty="0"/>
              <a:t> </a:t>
            </a:r>
            <a:r>
              <a:rPr lang="en-US" sz="3600" b="1" dirty="0"/>
              <a:t>Political Legitimacy and the Optimal Size of Government</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1086679" y="925100"/>
            <a:ext cx="10005390" cy="4919110"/>
          </a:xfrm>
          <a:solidFill>
            <a:schemeClr val="bg1"/>
          </a:solidFill>
        </p:spPr>
        <p:txBody>
          <a:bodyPr/>
          <a:lstStyle/>
          <a:p>
            <a:r>
              <a:rPr lang="en-US" dirty="0"/>
              <a:t> </a:t>
            </a:r>
          </a:p>
        </p:txBody>
      </p:sp>
      <p:pic>
        <p:nvPicPr>
          <p:cNvPr id="5" name="Picture 4">
            <a:extLst>
              <a:ext uri="{FF2B5EF4-FFF2-40B4-BE49-F238E27FC236}">
                <a16:creationId xmlns:a16="http://schemas.microsoft.com/office/drawing/2014/main" id="{B43D92BF-1735-3B42-A364-051158688D87}"/>
              </a:ext>
            </a:extLst>
          </p:cNvPr>
          <p:cNvPicPr>
            <a:picLocks noChangeAspect="1"/>
          </p:cNvPicPr>
          <p:nvPr/>
        </p:nvPicPr>
        <p:blipFill>
          <a:blip r:embed="rId2"/>
          <a:stretch>
            <a:fillRect/>
          </a:stretch>
        </p:blipFill>
        <p:spPr>
          <a:xfrm>
            <a:off x="1365525" y="1085955"/>
            <a:ext cx="9474200" cy="4597400"/>
          </a:xfrm>
          <a:prstGeom prst="rect">
            <a:avLst/>
          </a:prstGeom>
        </p:spPr>
      </p:pic>
    </p:spTree>
    <p:extLst>
      <p:ext uri="{BB962C8B-B14F-4D97-AF65-F5344CB8AC3E}">
        <p14:creationId xmlns:p14="http://schemas.microsoft.com/office/powerpoint/2010/main" val="792079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1325217" y="129571"/>
            <a:ext cx="9554818" cy="666680"/>
          </a:xfrm>
          <a:solidFill>
            <a:schemeClr val="bg1"/>
          </a:solidFill>
        </p:spPr>
        <p:txBody>
          <a:bodyPr>
            <a:normAutofit/>
          </a:bodyPr>
          <a:lstStyle/>
          <a:p>
            <a:r>
              <a:rPr lang="en-US" sz="4000" b="1" dirty="0"/>
              <a:t>The Alternative to Existing Political Legitimacy</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3485322" y="885342"/>
            <a:ext cx="4943061" cy="5793754"/>
          </a:xfrm>
          <a:solidFill>
            <a:schemeClr val="bg1"/>
          </a:solidFill>
        </p:spPr>
        <p:txBody>
          <a:bodyPr/>
          <a:lstStyle/>
          <a:p>
            <a:r>
              <a:rPr lang="en-US" dirty="0"/>
              <a:t> </a:t>
            </a:r>
          </a:p>
        </p:txBody>
      </p:sp>
      <p:pic>
        <p:nvPicPr>
          <p:cNvPr id="7" name="Picture 6">
            <a:extLst>
              <a:ext uri="{FF2B5EF4-FFF2-40B4-BE49-F238E27FC236}">
                <a16:creationId xmlns:a16="http://schemas.microsoft.com/office/drawing/2014/main" id="{595A4A51-46C4-8241-8B72-29F89ABEB8F6}"/>
              </a:ext>
            </a:extLst>
          </p:cNvPr>
          <p:cNvPicPr>
            <a:picLocks noChangeAspect="1"/>
          </p:cNvPicPr>
          <p:nvPr/>
        </p:nvPicPr>
        <p:blipFill>
          <a:blip r:embed="rId2"/>
          <a:stretch>
            <a:fillRect/>
          </a:stretch>
        </p:blipFill>
        <p:spPr>
          <a:xfrm>
            <a:off x="3729106" y="1063525"/>
            <a:ext cx="4455491" cy="5437388"/>
          </a:xfrm>
          <a:prstGeom prst="rect">
            <a:avLst/>
          </a:prstGeom>
        </p:spPr>
      </p:pic>
    </p:spTree>
    <p:extLst>
      <p:ext uri="{BB962C8B-B14F-4D97-AF65-F5344CB8AC3E}">
        <p14:creationId xmlns:p14="http://schemas.microsoft.com/office/powerpoint/2010/main" val="1901956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3670663" y="117565"/>
            <a:ext cx="4950824" cy="522515"/>
          </a:xfrm>
          <a:solidFill>
            <a:schemeClr val="bg1"/>
          </a:solidFill>
        </p:spPr>
        <p:txBody>
          <a:bodyPr>
            <a:normAutofit fontScale="90000"/>
          </a:bodyPr>
          <a:lstStyle/>
          <a:p>
            <a:r>
              <a:rPr lang="en-US" sz="4000" b="1" dirty="0"/>
              <a:t> </a:t>
            </a:r>
            <a:r>
              <a:rPr lang="en-US" sz="2800" b="1" dirty="0"/>
              <a:t>Standard Models in Political Science</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2155324" y="840912"/>
            <a:ext cx="7850778" cy="5721531"/>
          </a:xfrm>
          <a:solidFill>
            <a:schemeClr val="bg1"/>
          </a:solidFill>
        </p:spPr>
        <p:txBody>
          <a:bodyPr/>
          <a:lstStyle/>
          <a:p>
            <a:r>
              <a:rPr lang="en-US" dirty="0"/>
              <a:t> </a:t>
            </a:r>
          </a:p>
        </p:txBody>
      </p:sp>
      <p:pic>
        <p:nvPicPr>
          <p:cNvPr id="9" name="Picture 8">
            <a:extLst>
              <a:ext uri="{FF2B5EF4-FFF2-40B4-BE49-F238E27FC236}">
                <a16:creationId xmlns:a16="http://schemas.microsoft.com/office/drawing/2014/main" id="{5F5B221E-F8B5-FE4B-9C6B-7C05BC14FD11}"/>
              </a:ext>
            </a:extLst>
          </p:cNvPr>
          <p:cNvPicPr>
            <a:picLocks noChangeAspect="1"/>
          </p:cNvPicPr>
          <p:nvPr/>
        </p:nvPicPr>
        <p:blipFill>
          <a:blip r:embed="rId2"/>
          <a:stretch>
            <a:fillRect/>
          </a:stretch>
        </p:blipFill>
        <p:spPr>
          <a:xfrm>
            <a:off x="2291645" y="950304"/>
            <a:ext cx="7578135" cy="5502746"/>
          </a:xfrm>
          <a:prstGeom prst="rect">
            <a:avLst/>
          </a:prstGeom>
        </p:spPr>
      </p:pic>
    </p:spTree>
    <p:extLst>
      <p:ext uri="{BB962C8B-B14F-4D97-AF65-F5344CB8AC3E}">
        <p14:creationId xmlns:p14="http://schemas.microsoft.com/office/powerpoint/2010/main" val="354867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1524000" y="194901"/>
            <a:ext cx="9144000" cy="654185"/>
          </a:xfrm>
          <a:solidFill>
            <a:schemeClr val="bg1"/>
          </a:solidFill>
        </p:spPr>
        <p:txBody>
          <a:bodyPr>
            <a:normAutofit/>
          </a:bodyPr>
          <a:lstStyle/>
          <a:p>
            <a:r>
              <a:rPr lang="en-US" sz="4000" b="1" dirty="0"/>
              <a:t>Aristotle’s Constitutional Configurations</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3370217" y="953588"/>
            <a:ext cx="5956664" cy="5721531"/>
          </a:xfrm>
          <a:solidFill>
            <a:schemeClr val="bg1"/>
          </a:solidFill>
        </p:spPr>
        <p:txBody>
          <a:bodyPr/>
          <a:lstStyle/>
          <a:p>
            <a:r>
              <a:rPr lang="en-US" dirty="0"/>
              <a:t> </a:t>
            </a:r>
          </a:p>
        </p:txBody>
      </p:sp>
      <p:pic>
        <p:nvPicPr>
          <p:cNvPr id="5" name="Picture 4">
            <a:extLst>
              <a:ext uri="{FF2B5EF4-FFF2-40B4-BE49-F238E27FC236}">
                <a16:creationId xmlns:a16="http://schemas.microsoft.com/office/drawing/2014/main" id="{83D789E8-5097-9F42-8EF6-69FA2146E0EE}"/>
              </a:ext>
            </a:extLst>
          </p:cNvPr>
          <p:cNvPicPr>
            <a:picLocks noChangeAspect="1"/>
          </p:cNvPicPr>
          <p:nvPr/>
        </p:nvPicPr>
        <p:blipFill>
          <a:blip r:embed="rId2"/>
          <a:stretch>
            <a:fillRect/>
          </a:stretch>
        </p:blipFill>
        <p:spPr>
          <a:xfrm>
            <a:off x="3535616" y="1058091"/>
            <a:ext cx="5615492" cy="5486400"/>
          </a:xfrm>
          <a:prstGeom prst="rect">
            <a:avLst/>
          </a:prstGeom>
        </p:spPr>
      </p:pic>
    </p:spTree>
    <p:extLst>
      <p:ext uri="{BB962C8B-B14F-4D97-AF65-F5344CB8AC3E}">
        <p14:creationId xmlns:p14="http://schemas.microsoft.com/office/powerpoint/2010/main" val="32517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3809243" y="468240"/>
            <a:ext cx="4751661" cy="588683"/>
          </a:xfrm>
          <a:solidFill>
            <a:schemeClr val="bg1"/>
          </a:solidFill>
        </p:spPr>
        <p:txBody>
          <a:bodyPr>
            <a:normAutofit fontScale="90000"/>
          </a:bodyPr>
          <a:lstStyle/>
          <a:p>
            <a:r>
              <a:rPr lang="en-US" dirty="0"/>
              <a:t> </a:t>
            </a:r>
            <a:r>
              <a:rPr lang="en-US" sz="4400" b="1" dirty="0"/>
              <a:t>Democracy at Risk - 2</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970059" y="1735088"/>
            <a:ext cx="9976238" cy="4095870"/>
          </a:xfrm>
          <a:solidFill>
            <a:schemeClr val="bg1"/>
          </a:solidFill>
        </p:spPr>
        <p:txBody>
          <a:bodyPr/>
          <a:lstStyle/>
          <a:p>
            <a:pPr algn="just"/>
            <a:r>
              <a:rPr lang="en-US" dirty="0"/>
              <a:t>                                                1.  </a:t>
            </a:r>
          </a:p>
          <a:p>
            <a:pPr algn="just"/>
            <a:endParaRPr lang="en-US" dirty="0"/>
          </a:p>
          <a:p>
            <a:pPr algn="just"/>
            <a:r>
              <a:rPr lang="en-US" dirty="0"/>
              <a:t>                                                 2.</a:t>
            </a:r>
          </a:p>
          <a:p>
            <a:pPr algn="just"/>
            <a:endParaRPr lang="en-US" dirty="0"/>
          </a:p>
          <a:p>
            <a:pPr algn="just"/>
            <a:r>
              <a:rPr lang="en-US" dirty="0"/>
              <a:t>                                                 3.</a:t>
            </a:r>
          </a:p>
          <a:p>
            <a:pPr algn="just"/>
            <a:endParaRPr lang="en-US" sz="1400" dirty="0"/>
          </a:p>
          <a:p>
            <a:pPr algn="just"/>
            <a:endParaRPr lang="en-US" dirty="0"/>
          </a:p>
          <a:p>
            <a:pPr algn="just"/>
            <a:r>
              <a:rPr lang="en-US" dirty="0"/>
              <a:t>                                                 4.</a:t>
            </a:r>
          </a:p>
          <a:p>
            <a:pPr algn="just"/>
            <a:r>
              <a:rPr lang="en-US" dirty="0"/>
              <a:t>                                                 5.   </a:t>
            </a:r>
          </a:p>
        </p:txBody>
      </p:sp>
      <p:pic>
        <p:nvPicPr>
          <p:cNvPr id="5" name="Picture 4">
            <a:extLst>
              <a:ext uri="{FF2B5EF4-FFF2-40B4-BE49-F238E27FC236}">
                <a16:creationId xmlns:a16="http://schemas.microsoft.com/office/drawing/2014/main" id="{11A4A119-611F-034A-A36D-06199CD8411E}"/>
              </a:ext>
            </a:extLst>
          </p:cNvPr>
          <p:cNvPicPr>
            <a:picLocks noChangeAspect="1"/>
          </p:cNvPicPr>
          <p:nvPr/>
        </p:nvPicPr>
        <p:blipFill>
          <a:blip r:embed="rId2"/>
          <a:stretch>
            <a:fillRect/>
          </a:stretch>
        </p:blipFill>
        <p:spPr>
          <a:xfrm>
            <a:off x="1599026" y="1999280"/>
            <a:ext cx="2452647" cy="3567486"/>
          </a:xfrm>
          <a:prstGeom prst="rect">
            <a:avLst/>
          </a:prstGeom>
        </p:spPr>
      </p:pic>
      <p:pic>
        <p:nvPicPr>
          <p:cNvPr id="13" name="Picture 12">
            <a:extLst>
              <a:ext uri="{FF2B5EF4-FFF2-40B4-BE49-F238E27FC236}">
                <a16:creationId xmlns:a16="http://schemas.microsoft.com/office/drawing/2014/main" id="{31590557-1A74-0D43-83CB-58FAA721BEF1}"/>
              </a:ext>
            </a:extLst>
          </p:cNvPr>
          <p:cNvPicPr>
            <a:picLocks noChangeAspect="1"/>
          </p:cNvPicPr>
          <p:nvPr/>
        </p:nvPicPr>
        <p:blipFill>
          <a:blip r:embed="rId3"/>
          <a:stretch>
            <a:fillRect/>
          </a:stretch>
        </p:blipFill>
        <p:spPr>
          <a:xfrm>
            <a:off x="4680639" y="2659176"/>
            <a:ext cx="4215797" cy="907067"/>
          </a:xfrm>
          <a:prstGeom prst="rect">
            <a:avLst/>
          </a:prstGeom>
        </p:spPr>
      </p:pic>
      <p:pic>
        <p:nvPicPr>
          <p:cNvPr id="15" name="Picture 14">
            <a:extLst>
              <a:ext uri="{FF2B5EF4-FFF2-40B4-BE49-F238E27FC236}">
                <a16:creationId xmlns:a16="http://schemas.microsoft.com/office/drawing/2014/main" id="{003D0799-B76A-1A47-B1DA-27B085530BA2}"/>
              </a:ext>
            </a:extLst>
          </p:cNvPr>
          <p:cNvPicPr>
            <a:picLocks noChangeAspect="1"/>
          </p:cNvPicPr>
          <p:nvPr/>
        </p:nvPicPr>
        <p:blipFill>
          <a:blip r:embed="rId4"/>
          <a:stretch>
            <a:fillRect/>
          </a:stretch>
        </p:blipFill>
        <p:spPr>
          <a:xfrm>
            <a:off x="4680639" y="3630333"/>
            <a:ext cx="4801759" cy="1140791"/>
          </a:xfrm>
          <a:prstGeom prst="rect">
            <a:avLst/>
          </a:prstGeom>
        </p:spPr>
      </p:pic>
      <p:pic>
        <p:nvPicPr>
          <p:cNvPr id="17" name="Picture 16">
            <a:extLst>
              <a:ext uri="{FF2B5EF4-FFF2-40B4-BE49-F238E27FC236}">
                <a16:creationId xmlns:a16="http://schemas.microsoft.com/office/drawing/2014/main" id="{2133C361-4DA0-8342-AE73-66F017079857}"/>
              </a:ext>
            </a:extLst>
          </p:cNvPr>
          <p:cNvPicPr>
            <a:picLocks noChangeAspect="1"/>
          </p:cNvPicPr>
          <p:nvPr/>
        </p:nvPicPr>
        <p:blipFill>
          <a:blip r:embed="rId5"/>
          <a:stretch>
            <a:fillRect/>
          </a:stretch>
        </p:blipFill>
        <p:spPr>
          <a:xfrm>
            <a:off x="4680639" y="1798527"/>
            <a:ext cx="4463362" cy="884184"/>
          </a:xfrm>
          <a:prstGeom prst="rect">
            <a:avLst/>
          </a:prstGeom>
        </p:spPr>
      </p:pic>
      <p:pic>
        <p:nvPicPr>
          <p:cNvPr id="19" name="Picture 18">
            <a:extLst>
              <a:ext uri="{FF2B5EF4-FFF2-40B4-BE49-F238E27FC236}">
                <a16:creationId xmlns:a16="http://schemas.microsoft.com/office/drawing/2014/main" id="{79D56A21-9A16-5244-97CB-AF026BFF9115}"/>
              </a:ext>
            </a:extLst>
          </p:cNvPr>
          <p:cNvPicPr>
            <a:picLocks noChangeAspect="1"/>
          </p:cNvPicPr>
          <p:nvPr/>
        </p:nvPicPr>
        <p:blipFill>
          <a:blip r:embed="rId6"/>
          <a:stretch>
            <a:fillRect/>
          </a:stretch>
        </p:blipFill>
        <p:spPr>
          <a:xfrm>
            <a:off x="4680639" y="4688967"/>
            <a:ext cx="5892699" cy="463826"/>
          </a:xfrm>
          <a:prstGeom prst="rect">
            <a:avLst/>
          </a:prstGeom>
        </p:spPr>
      </p:pic>
      <p:pic>
        <p:nvPicPr>
          <p:cNvPr id="21" name="Picture 20">
            <a:extLst>
              <a:ext uri="{FF2B5EF4-FFF2-40B4-BE49-F238E27FC236}">
                <a16:creationId xmlns:a16="http://schemas.microsoft.com/office/drawing/2014/main" id="{AB23881D-C1A0-B14C-9E37-BC4D2FA2000E}"/>
              </a:ext>
            </a:extLst>
          </p:cNvPr>
          <p:cNvPicPr>
            <a:picLocks noChangeAspect="1"/>
          </p:cNvPicPr>
          <p:nvPr/>
        </p:nvPicPr>
        <p:blipFill>
          <a:blip r:embed="rId7"/>
          <a:stretch>
            <a:fillRect/>
          </a:stretch>
        </p:blipFill>
        <p:spPr>
          <a:xfrm>
            <a:off x="4680639" y="5216883"/>
            <a:ext cx="5765674" cy="400822"/>
          </a:xfrm>
          <a:prstGeom prst="rect">
            <a:avLst/>
          </a:prstGeom>
        </p:spPr>
      </p:pic>
    </p:spTree>
    <p:extLst>
      <p:ext uri="{BB962C8B-B14F-4D97-AF65-F5344CB8AC3E}">
        <p14:creationId xmlns:p14="http://schemas.microsoft.com/office/powerpoint/2010/main" val="427405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3670852" y="224045"/>
            <a:ext cx="4479235" cy="613954"/>
          </a:xfrm>
          <a:solidFill>
            <a:schemeClr val="bg1"/>
          </a:solidFill>
        </p:spPr>
        <p:txBody>
          <a:bodyPr>
            <a:normAutofit fontScale="90000"/>
          </a:bodyPr>
          <a:lstStyle/>
          <a:p>
            <a:r>
              <a:rPr lang="en-US" sz="4000" b="1" dirty="0"/>
              <a:t>Democracy At Risk - 1</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1110341" y="1269088"/>
            <a:ext cx="9953899" cy="5202328"/>
          </a:xfrm>
          <a:solidFill>
            <a:schemeClr val="bg1"/>
          </a:solidFill>
        </p:spPr>
        <p:txBody>
          <a:bodyPr/>
          <a:lstStyle/>
          <a:p>
            <a:r>
              <a:rPr lang="en-US" dirty="0"/>
              <a:t> </a:t>
            </a:r>
          </a:p>
        </p:txBody>
      </p:sp>
      <p:pic>
        <p:nvPicPr>
          <p:cNvPr id="6" name="Picture 5">
            <a:extLst>
              <a:ext uri="{FF2B5EF4-FFF2-40B4-BE49-F238E27FC236}">
                <a16:creationId xmlns:a16="http://schemas.microsoft.com/office/drawing/2014/main" id="{5D91F069-B92E-244C-B17A-BEA67DABB38A}"/>
              </a:ext>
            </a:extLst>
          </p:cNvPr>
          <p:cNvPicPr>
            <a:picLocks noChangeAspect="1"/>
          </p:cNvPicPr>
          <p:nvPr/>
        </p:nvPicPr>
        <p:blipFill>
          <a:blip r:embed="rId2"/>
          <a:stretch>
            <a:fillRect/>
          </a:stretch>
        </p:blipFill>
        <p:spPr>
          <a:xfrm>
            <a:off x="1601604" y="1945640"/>
            <a:ext cx="3415077" cy="2851647"/>
          </a:xfrm>
          <a:prstGeom prst="rect">
            <a:avLst/>
          </a:prstGeom>
        </p:spPr>
      </p:pic>
      <p:pic>
        <p:nvPicPr>
          <p:cNvPr id="7" name="Picture 6">
            <a:extLst>
              <a:ext uri="{FF2B5EF4-FFF2-40B4-BE49-F238E27FC236}">
                <a16:creationId xmlns:a16="http://schemas.microsoft.com/office/drawing/2014/main" id="{41C713B3-1ECE-3E42-A8DA-FDFE1546DBB0}"/>
              </a:ext>
            </a:extLst>
          </p:cNvPr>
          <p:cNvPicPr>
            <a:picLocks noChangeAspect="1"/>
          </p:cNvPicPr>
          <p:nvPr/>
        </p:nvPicPr>
        <p:blipFill>
          <a:blip r:embed="rId3"/>
          <a:stretch>
            <a:fillRect/>
          </a:stretch>
        </p:blipFill>
        <p:spPr>
          <a:xfrm>
            <a:off x="5398860" y="1495352"/>
            <a:ext cx="5283200" cy="4749800"/>
          </a:xfrm>
          <a:prstGeom prst="rect">
            <a:avLst/>
          </a:prstGeom>
        </p:spPr>
      </p:pic>
    </p:spTree>
    <p:extLst>
      <p:ext uri="{BB962C8B-B14F-4D97-AF65-F5344CB8AC3E}">
        <p14:creationId xmlns:p14="http://schemas.microsoft.com/office/powerpoint/2010/main" val="304761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3564835" y="190455"/>
            <a:ext cx="4969565" cy="543339"/>
          </a:xfrm>
          <a:solidFill>
            <a:schemeClr val="bg1"/>
          </a:solidFill>
        </p:spPr>
        <p:txBody>
          <a:bodyPr>
            <a:normAutofit fontScale="90000"/>
          </a:bodyPr>
          <a:lstStyle/>
          <a:p>
            <a:r>
              <a:rPr lang="en-US" sz="4400" b="1" dirty="0"/>
              <a:t>Democracy at Risk -3</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1205947" y="980396"/>
            <a:ext cx="9409044" cy="5353558"/>
          </a:xfrm>
          <a:solidFill>
            <a:schemeClr val="bg1"/>
          </a:solidFill>
        </p:spPr>
        <p:txBody>
          <a:bodyPr/>
          <a:lstStyle/>
          <a:p>
            <a:pPr algn="just"/>
            <a:r>
              <a:rPr lang="en-US" dirty="0"/>
              <a:t>                                                1.</a:t>
            </a:r>
          </a:p>
          <a:p>
            <a:pPr algn="just"/>
            <a:endParaRPr lang="en-US" dirty="0"/>
          </a:p>
          <a:p>
            <a:pPr algn="just"/>
            <a:endParaRPr lang="en-US" dirty="0"/>
          </a:p>
          <a:p>
            <a:pPr algn="just"/>
            <a:endParaRPr lang="en-US" sz="1000" dirty="0"/>
          </a:p>
          <a:p>
            <a:pPr algn="just"/>
            <a:r>
              <a:rPr lang="en-US" dirty="0"/>
              <a:t>                                                2.</a:t>
            </a:r>
          </a:p>
          <a:p>
            <a:pPr algn="just"/>
            <a:endParaRPr lang="en-US" dirty="0"/>
          </a:p>
          <a:p>
            <a:pPr algn="just"/>
            <a:endParaRPr lang="en-US" dirty="0"/>
          </a:p>
          <a:p>
            <a:pPr algn="just"/>
            <a:endParaRPr lang="en-US" dirty="0"/>
          </a:p>
          <a:p>
            <a:pPr algn="just"/>
            <a:r>
              <a:rPr lang="en-US" dirty="0"/>
              <a:t>                                                3.  </a:t>
            </a:r>
          </a:p>
        </p:txBody>
      </p:sp>
      <p:pic>
        <p:nvPicPr>
          <p:cNvPr id="5" name="Picture 4">
            <a:extLst>
              <a:ext uri="{FF2B5EF4-FFF2-40B4-BE49-F238E27FC236}">
                <a16:creationId xmlns:a16="http://schemas.microsoft.com/office/drawing/2014/main" id="{151ACD19-19C1-6444-B6FA-A3D933313A89}"/>
              </a:ext>
            </a:extLst>
          </p:cNvPr>
          <p:cNvPicPr>
            <a:picLocks noChangeAspect="1"/>
          </p:cNvPicPr>
          <p:nvPr/>
        </p:nvPicPr>
        <p:blipFill>
          <a:blip r:embed="rId2"/>
          <a:stretch>
            <a:fillRect/>
          </a:stretch>
        </p:blipFill>
        <p:spPr>
          <a:xfrm>
            <a:off x="1566773" y="2512312"/>
            <a:ext cx="2789899" cy="2083223"/>
          </a:xfrm>
          <a:prstGeom prst="rect">
            <a:avLst/>
          </a:prstGeom>
        </p:spPr>
      </p:pic>
      <p:pic>
        <p:nvPicPr>
          <p:cNvPr id="7" name="Picture 6">
            <a:extLst>
              <a:ext uri="{FF2B5EF4-FFF2-40B4-BE49-F238E27FC236}">
                <a16:creationId xmlns:a16="http://schemas.microsoft.com/office/drawing/2014/main" id="{C0886382-DF07-C341-82CA-2B662598EFBF}"/>
              </a:ext>
            </a:extLst>
          </p:cNvPr>
          <p:cNvPicPr>
            <a:picLocks noChangeAspect="1"/>
          </p:cNvPicPr>
          <p:nvPr/>
        </p:nvPicPr>
        <p:blipFill>
          <a:blip r:embed="rId3"/>
          <a:stretch>
            <a:fillRect/>
          </a:stretch>
        </p:blipFill>
        <p:spPr>
          <a:xfrm>
            <a:off x="4757254" y="1078931"/>
            <a:ext cx="4944799" cy="1319211"/>
          </a:xfrm>
          <a:prstGeom prst="rect">
            <a:avLst/>
          </a:prstGeom>
        </p:spPr>
      </p:pic>
      <p:pic>
        <p:nvPicPr>
          <p:cNvPr id="9" name="Picture 8">
            <a:extLst>
              <a:ext uri="{FF2B5EF4-FFF2-40B4-BE49-F238E27FC236}">
                <a16:creationId xmlns:a16="http://schemas.microsoft.com/office/drawing/2014/main" id="{6162CF17-6762-6646-9609-95CB05791766}"/>
              </a:ext>
            </a:extLst>
          </p:cNvPr>
          <p:cNvPicPr>
            <a:picLocks noChangeAspect="1"/>
          </p:cNvPicPr>
          <p:nvPr/>
        </p:nvPicPr>
        <p:blipFill>
          <a:blip r:embed="rId4"/>
          <a:stretch>
            <a:fillRect/>
          </a:stretch>
        </p:blipFill>
        <p:spPr>
          <a:xfrm>
            <a:off x="4836790" y="2738384"/>
            <a:ext cx="4466211" cy="1817052"/>
          </a:xfrm>
          <a:prstGeom prst="rect">
            <a:avLst/>
          </a:prstGeom>
        </p:spPr>
      </p:pic>
      <p:pic>
        <p:nvPicPr>
          <p:cNvPr id="11" name="Picture 10">
            <a:extLst>
              <a:ext uri="{FF2B5EF4-FFF2-40B4-BE49-F238E27FC236}">
                <a16:creationId xmlns:a16="http://schemas.microsoft.com/office/drawing/2014/main" id="{81833408-F2D5-4F43-B475-96C1F767CFFB}"/>
              </a:ext>
            </a:extLst>
          </p:cNvPr>
          <p:cNvPicPr>
            <a:picLocks noChangeAspect="1"/>
          </p:cNvPicPr>
          <p:nvPr/>
        </p:nvPicPr>
        <p:blipFill>
          <a:blip r:embed="rId5"/>
          <a:stretch>
            <a:fillRect/>
          </a:stretch>
        </p:blipFill>
        <p:spPr>
          <a:xfrm>
            <a:off x="4869920" y="4540037"/>
            <a:ext cx="4625285" cy="1788784"/>
          </a:xfrm>
          <a:prstGeom prst="rect">
            <a:avLst/>
          </a:prstGeom>
        </p:spPr>
      </p:pic>
    </p:spTree>
    <p:extLst>
      <p:ext uri="{BB962C8B-B14F-4D97-AF65-F5344CB8AC3E}">
        <p14:creationId xmlns:p14="http://schemas.microsoft.com/office/powerpoint/2010/main" val="43622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3525078" y="168207"/>
            <a:ext cx="5022574" cy="587167"/>
          </a:xfrm>
          <a:solidFill>
            <a:schemeClr val="bg1"/>
          </a:solidFill>
        </p:spPr>
        <p:txBody>
          <a:bodyPr>
            <a:normAutofit fontScale="90000"/>
          </a:bodyPr>
          <a:lstStyle/>
          <a:p>
            <a:r>
              <a:rPr lang="en-US" sz="4000" b="1" dirty="0"/>
              <a:t>Democracy at Risk - 4</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3326295" y="951604"/>
            <a:ext cx="5512905" cy="5581718"/>
          </a:xfrm>
          <a:solidFill>
            <a:schemeClr val="bg1"/>
          </a:solidFill>
        </p:spPr>
        <p:txBody>
          <a:bodyPr/>
          <a:lstStyle/>
          <a:p>
            <a:pPr algn="just"/>
            <a:r>
              <a:rPr lang="en-US" dirty="0"/>
              <a:t> </a:t>
            </a:r>
          </a:p>
        </p:txBody>
      </p:sp>
      <p:pic>
        <p:nvPicPr>
          <p:cNvPr id="5" name="Picture 4">
            <a:extLst>
              <a:ext uri="{FF2B5EF4-FFF2-40B4-BE49-F238E27FC236}">
                <a16:creationId xmlns:a16="http://schemas.microsoft.com/office/drawing/2014/main" id="{1BF8DA5B-8E78-A04A-B434-C53CC2356329}"/>
              </a:ext>
            </a:extLst>
          </p:cNvPr>
          <p:cNvPicPr>
            <a:picLocks noChangeAspect="1"/>
          </p:cNvPicPr>
          <p:nvPr/>
        </p:nvPicPr>
        <p:blipFill>
          <a:blip r:embed="rId2"/>
          <a:stretch>
            <a:fillRect/>
          </a:stretch>
        </p:blipFill>
        <p:spPr>
          <a:xfrm>
            <a:off x="4151779" y="1015828"/>
            <a:ext cx="3769172" cy="2726635"/>
          </a:xfrm>
          <a:prstGeom prst="rect">
            <a:avLst/>
          </a:prstGeom>
        </p:spPr>
      </p:pic>
      <p:pic>
        <p:nvPicPr>
          <p:cNvPr id="7" name="Picture 6">
            <a:extLst>
              <a:ext uri="{FF2B5EF4-FFF2-40B4-BE49-F238E27FC236}">
                <a16:creationId xmlns:a16="http://schemas.microsoft.com/office/drawing/2014/main" id="{25720E37-B590-324E-BE64-F9331D92BB17}"/>
              </a:ext>
            </a:extLst>
          </p:cNvPr>
          <p:cNvPicPr>
            <a:picLocks noChangeAspect="1"/>
          </p:cNvPicPr>
          <p:nvPr/>
        </p:nvPicPr>
        <p:blipFill>
          <a:blip r:embed="rId3"/>
          <a:stretch>
            <a:fillRect/>
          </a:stretch>
        </p:blipFill>
        <p:spPr>
          <a:xfrm>
            <a:off x="3641035" y="3938693"/>
            <a:ext cx="4906617" cy="2221563"/>
          </a:xfrm>
          <a:prstGeom prst="rect">
            <a:avLst/>
          </a:prstGeom>
        </p:spPr>
      </p:pic>
    </p:spTree>
    <p:extLst>
      <p:ext uri="{BB962C8B-B14F-4D97-AF65-F5344CB8AC3E}">
        <p14:creationId xmlns:p14="http://schemas.microsoft.com/office/powerpoint/2010/main" val="3525740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3511824" y="181459"/>
            <a:ext cx="4638261" cy="600420"/>
          </a:xfrm>
          <a:solidFill>
            <a:schemeClr val="bg1"/>
          </a:solidFill>
        </p:spPr>
        <p:txBody>
          <a:bodyPr>
            <a:normAutofit fontScale="90000"/>
          </a:bodyPr>
          <a:lstStyle/>
          <a:p>
            <a:r>
              <a:rPr lang="en-US" sz="4000" b="1" dirty="0"/>
              <a:t>Democracy at Risk - 5</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1470992" y="1417983"/>
            <a:ext cx="9144000" cy="4240695"/>
          </a:xfrm>
          <a:solidFill>
            <a:schemeClr val="bg1"/>
          </a:solidFill>
        </p:spPr>
        <p:txBody>
          <a:bodyPr/>
          <a:lstStyle/>
          <a:p>
            <a:r>
              <a:rPr lang="en-US" dirty="0"/>
              <a:t> </a:t>
            </a:r>
          </a:p>
        </p:txBody>
      </p:sp>
      <p:pic>
        <p:nvPicPr>
          <p:cNvPr id="7" name="Picture 6">
            <a:extLst>
              <a:ext uri="{FF2B5EF4-FFF2-40B4-BE49-F238E27FC236}">
                <a16:creationId xmlns:a16="http://schemas.microsoft.com/office/drawing/2014/main" id="{ED7976EB-0960-BA4F-A472-6EF10199F256}"/>
              </a:ext>
            </a:extLst>
          </p:cNvPr>
          <p:cNvPicPr>
            <a:picLocks noChangeAspect="1"/>
          </p:cNvPicPr>
          <p:nvPr/>
        </p:nvPicPr>
        <p:blipFill>
          <a:blip r:embed="rId2"/>
          <a:stretch>
            <a:fillRect/>
          </a:stretch>
        </p:blipFill>
        <p:spPr>
          <a:xfrm>
            <a:off x="1623864" y="1671706"/>
            <a:ext cx="4754571" cy="3776870"/>
          </a:xfrm>
          <a:prstGeom prst="rect">
            <a:avLst/>
          </a:prstGeom>
        </p:spPr>
      </p:pic>
      <p:pic>
        <p:nvPicPr>
          <p:cNvPr id="9" name="Picture 8">
            <a:extLst>
              <a:ext uri="{FF2B5EF4-FFF2-40B4-BE49-F238E27FC236}">
                <a16:creationId xmlns:a16="http://schemas.microsoft.com/office/drawing/2014/main" id="{A30F8BA0-29CC-2742-A06A-0D00CBCBC00A}"/>
              </a:ext>
            </a:extLst>
          </p:cNvPr>
          <p:cNvPicPr>
            <a:picLocks noChangeAspect="1"/>
          </p:cNvPicPr>
          <p:nvPr/>
        </p:nvPicPr>
        <p:blipFill>
          <a:blip r:embed="rId3"/>
          <a:stretch>
            <a:fillRect/>
          </a:stretch>
        </p:blipFill>
        <p:spPr>
          <a:xfrm>
            <a:off x="6660872" y="1527037"/>
            <a:ext cx="3429000" cy="1079500"/>
          </a:xfrm>
          <a:prstGeom prst="rect">
            <a:avLst/>
          </a:prstGeom>
        </p:spPr>
      </p:pic>
      <p:pic>
        <p:nvPicPr>
          <p:cNvPr id="11" name="Picture 10">
            <a:extLst>
              <a:ext uri="{FF2B5EF4-FFF2-40B4-BE49-F238E27FC236}">
                <a16:creationId xmlns:a16="http://schemas.microsoft.com/office/drawing/2014/main" id="{901B5036-4C5C-DB4A-BF5A-9A455B5B41AE}"/>
              </a:ext>
            </a:extLst>
          </p:cNvPr>
          <p:cNvPicPr>
            <a:picLocks noChangeAspect="1"/>
          </p:cNvPicPr>
          <p:nvPr/>
        </p:nvPicPr>
        <p:blipFill>
          <a:blip r:embed="rId4"/>
          <a:stretch>
            <a:fillRect/>
          </a:stretch>
        </p:blipFill>
        <p:spPr>
          <a:xfrm>
            <a:off x="6648172" y="2693780"/>
            <a:ext cx="3441700" cy="1689100"/>
          </a:xfrm>
          <a:prstGeom prst="rect">
            <a:avLst/>
          </a:prstGeom>
        </p:spPr>
      </p:pic>
      <p:pic>
        <p:nvPicPr>
          <p:cNvPr id="13" name="Picture 12">
            <a:extLst>
              <a:ext uri="{FF2B5EF4-FFF2-40B4-BE49-F238E27FC236}">
                <a16:creationId xmlns:a16="http://schemas.microsoft.com/office/drawing/2014/main" id="{7702DE67-0B8F-CF47-AEEB-63EA17091F5C}"/>
              </a:ext>
            </a:extLst>
          </p:cNvPr>
          <p:cNvPicPr>
            <a:picLocks noChangeAspect="1"/>
          </p:cNvPicPr>
          <p:nvPr/>
        </p:nvPicPr>
        <p:blipFill>
          <a:blip r:embed="rId5"/>
          <a:stretch>
            <a:fillRect/>
          </a:stretch>
        </p:blipFill>
        <p:spPr>
          <a:xfrm>
            <a:off x="6597372" y="4419876"/>
            <a:ext cx="3543300" cy="1028700"/>
          </a:xfrm>
          <a:prstGeom prst="rect">
            <a:avLst/>
          </a:prstGeom>
        </p:spPr>
      </p:pic>
    </p:spTree>
    <p:extLst>
      <p:ext uri="{BB962C8B-B14F-4D97-AF65-F5344CB8AC3E}">
        <p14:creationId xmlns:p14="http://schemas.microsoft.com/office/powerpoint/2010/main" val="413094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7B2-B75A-E243-AE6F-F82C53C5C699}"/>
              </a:ext>
            </a:extLst>
          </p:cNvPr>
          <p:cNvSpPr>
            <a:spLocks noGrp="1"/>
          </p:cNvSpPr>
          <p:nvPr>
            <p:ph type="ctrTitle"/>
          </p:nvPr>
        </p:nvSpPr>
        <p:spPr>
          <a:xfrm>
            <a:off x="3869635" y="181458"/>
            <a:ext cx="4518992" cy="547411"/>
          </a:xfrm>
          <a:solidFill>
            <a:schemeClr val="bg1"/>
          </a:solidFill>
        </p:spPr>
        <p:txBody>
          <a:bodyPr>
            <a:normAutofit fontScale="90000"/>
          </a:bodyPr>
          <a:lstStyle/>
          <a:p>
            <a:r>
              <a:rPr lang="en-US" sz="4000" b="1" dirty="0"/>
              <a:t>Democracy at Risk - 6</a:t>
            </a:r>
          </a:p>
        </p:txBody>
      </p:sp>
      <p:sp>
        <p:nvSpPr>
          <p:cNvPr id="3" name="Subtitle 2">
            <a:extLst>
              <a:ext uri="{FF2B5EF4-FFF2-40B4-BE49-F238E27FC236}">
                <a16:creationId xmlns:a16="http://schemas.microsoft.com/office/drawing/2014/main" id="{DE4629E7-5959-B74F-BE64-581564E0E8D0}"/>
              </a:ext>
            </a:extLst>
          </p:cNvPr>
          <p:cNvSpPr>
            <a:spLocks noGrp="1"/>
          </p:cNvSpPr>
          <p:nvPr>
            <p:ph type="subTitle" idx="1"/>
          </p:nvPr>
        </p:nvSpPr>
        <p:spPr>
          <a:xfrm>
            <a:off x="1099929" y="844343"/>
            <a:ext cx="9912627" cy="5503448"/>
          </a:xfrm>
          <a:solidFill>
            <a:schemeClr val="bg1"/>
          </a:solidFill>
        </p:spPr>
        <p:txBody>
          <a:bodyPr>
            <a:normAutofit fontScale="92500" lnSpcReduction="10000"/>
          </a:bodyPr>
          <a:lstStyle/>
          <a:p>
            <a:pPr algn="just"/>
            <a:r>
              <a:rPr lang="en-US" dirty="0"/>
              <a:t> </a:t>
            </a:r>
          </a:p>
          <a:p>
            <a:pPr algn="just"/>
            <a:endParaRPr lang="en-US" dirty="0"/>
          </a:p>
          <a:p>
            <a:pPr algn="just"/>
            <a:endParaRPr lang="en-US" dirty="0"/>
          </a:p>
          <a:p>
            <a:pPr algn="just"/>
            <a:endParaRPr lang="en-US" dirty="0"/>
          </a:p>
          <a:p>
            <a:pPr algn="just"/>
            <a:endParaRPr lang="en-US" dirty="0"/>
          </a:p>
          <a:p>
            <a:pPr algn="just"/>
            <a:endParaRPr lang="en-US" dirty="0"/>
          </a:p>
          <a:p>
            <a:pPr marL="457200" indent="-457200" algn="just">
              <a:buAutoNum type="arabicPeriod"/>
            </a:pPr>
            <a:r>
              <a:rPr lang="en-US" sz="1800" dirty="0"/>
              <a:t>On Kim Jon Un:  “Great personality and very smart.  Good combination. I learned he’s a very talented man.  I also learned he loves his country very much.”</a:t>
            </a:r>
          </a:p>
          <a:p>
            <a:pPr marL="457200" indent="-457200" algn="just">
              <a:buAutoNum type="arabicPeriod"/>
            </a:pPr>
            <a:r>
              <a:rPr lang="en-US" sz="1800" dirty="0"/>
              <a:t>“Why are we having all these people from shithole countries come here?”</a:t>
            </a:r>
          </a:p>
          <a:p>
            <a:pPr marL="457200" indent="-457200" algn="just">
              <a:buAutoNum type="arabicPeriod"/>
            </a:pPr>
            <a:r>
              <a:rPr lang="en-US" sz="1800" dirty="0"/>
              <a:t>“The media is – really, the word, I think one of the greatest of all terms I’ve come up with – is fake.”</a:t>
            </a:r>
          </a:p>
          <a:p>
            <a:pPr marL="457200" indent="-457200" algn="just">
              <a:buAutoNum type="arabicPeriod"/>
            </a:pPr>
            <a:r>
              <a:rPr lang="en-US" sz="1800" dirty="0"/>
              <a:t>1917 01 15 “NATO is obsolete because it isn’t taking care of terror”</a:t>
            </a:r>
          </a:p>
          <a:p>
            <a:pPr marL="457200" indent="-457200" algn="just">
              <a:buAutoNum type="arabicPeriod"/>
            </a:pPr>
            <a:r>
              <a:rPr lang="en-US" sz="1800" dirty="0"/>
              <a:t>1917 01 15 “I will built a great wall, and nobody builds walls better than me, believe me, and I’ll build it inexpensively.  I will build a great wall on our southern border, and I’ll have Mexico pay for that wall.”</a:t>
            </a:r>
          </a:p>
          <a:p>
            <a:pPr marL="457200" indent="-457200" algn="just">
              <a:buAutoNum type="arabicPeriod"/>
            </a:pPr>
            <a:r>
              <a:rPr lang="en-US" sz="1800" dirty="0"/>
              <a:t>“When Mexico sends its people, they not sending their best.  They’re not sending you.  They’re not sending you.  They’re sending people that have lots of problems, and they’re bringing those problems with us. They’re bringing drugs. They’re bringing crime. They’re rapists. And some, I assume, are good people.”</a:t>
            </a:r>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pic>
        <p:nvPicPr>
          <p:cNvPr id="12" name="Picture 11">
            <a:extLst>
              <a:ext uri="{FF2B5EF4-FFF2-40B4-BE49-F238E27FC236}">
                <a16:creationId xmlns:a16="http://schemas.microsoft.com/office/drawing/2014/main" id="{F6DFE884-F141-824E-ACBE-098E0298ED6B}"/>
              </a:ext>
            </a:extLst>
          </p:cNvPr>
          <p:cNvPicPr>
            <a:picLocks noChangeAspect="1"/>
          </p:cNvPicPr>
          <p:nvPr/>
        </p:nvPicPr>
        <p:blipFill>
          <a:blip r:embed="rId2"/>
          <a:stretch>
            <a:fillRect/>
          </a:stretch>
        </p:blipFill>
        <p:spPr>
          <a:xfrm>
            <a:off x="5068681" y="958643"/>
            <a:ext cx="2120900" cy="2108200"/>
          </a:xfrm>
          <a:prstGeom prst="rect">
            <a:avLst/>
          </a:prstGeom>
        </p:spPr>
      </p:pic>
    </p:spTree>
    <p:extLst>
      <p:ext uri="{BB962C8B-B14F-4D97-AF65-F5344CB8AC3E}">
        <p14:creationId xmlns:p14="http://schemas.microsoft.com/office/powerpoint/2010/main" val="2692762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2431</TotalTime>
  <Words>315</Words>
  <Application>Microsoft Macintosh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Evolutionary Observations on  Political Legitimacy</vt:lpstr>
      <vt:lpstr> Standard Models in Political Science</vt:lpstr>
      <vt:lpstr>Aristotle’s Constitutional Configurations</vt:lpstr>
      <vt:lpstr> Democracy at Risk - 2</vt:lpstr>
      <vt:lpstr>Democracy At Risk - 1</vt:lpstr>
      <vt:lpstr>Democracy at Risk -3</vt:lpstr>
      <vt:lpstr>Democracy at Risk - 4</vt:lpstr>
      <vt:lpstr>Democracy at Risk - 5</vt:lpstr>
      <vt:lpstr>Democracy at Risk - 6</vt:lpstr>
      <vt:lpstr>Affirming Political Legitimacy - 01</vt:lpstr>
      <vt:lpstr>Affirming Political Legitimacy - 02</vt:lpstr>
      <vt:lpstr>Affirming Political Legitimacy - 03</vt:lpstr>
      <vt:lpstr>Affirming Political Legitimacy - 04</vt:lpstr>
      <vt:lpstr> Political Legitimacy and the Optimal Size of Government</vt:lpstr>
      <vt:lpstr>The Alternative to Existing Political Legitimacy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Philippe LeBel</dc:creator>
  <cp:lastModifiedBy>Philippe LeBel</cp:lastModifiedBy>
  <cp:revision>20</cp:revision>
  <dcterms:created xsi:type="dcterms:W3CDTF">2019-07-14T16:28:36Z</dcterms:created>
  <dcterms:modified xsi:type="dcterms:W3CDTF">2019-07-19T17:02:10Z</dcterms:modified>
</cp:coreProperties>
</file>